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62" r:id="rId5"/>
    <p:sldId id="264" r:id="rId6"/>
    <p:sldId id="265" r:id="rId7"/>
    <p:sldId id="260" r:id="rId8"/>
    <p:sldId id="261" r:id="rId9"/>
    <p:sldId id="266"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3FEE2C9-5800-498D-A65F-617725B28EA0}">
          <p14:sldIdLst>
            <p14:sldId id="256"/>
            <p14:sldId id="257"/>
            <p14:sldId id="258"/>
            <p14:sldId id="262"/>
            <p14:sldId id="264"/>
            <p14:sldId id="265"/>
            <p14:sldId id="260"/>
            <p14:sldId id="261"/>
            <p14:sldId id="266"/>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5102E4-F575-4AE0-A0B0-A840E8A7822A}" v="10" dt="2024-12-07T19:56:06.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NATH TALLURI" userId="a8629a321c605780" providerId="LiveId" clId="{FF5102E4-F575-4AE0-A0B0-A840E8A7822A}"/>
    <pc:docChg chg="undo custSel addSld delSld modSld sldOrd modSection">
      <pc:chgData name="HARINATH TALLURI" userId="a8629a321c605780" providerId="LiveId" clId="{FF5102E4-F575-4AE0-A0B0-A840E8A7822A}" dt="2024-12-08T03:42:11.768" v="352" actId="20577"/>
      <pc:docMkLst>
        <pc:docMk/>
      </pc:docMkLst>
      <pc:sldChg chg="modSp mod">
        <pc:chgData name="HARINATH TALLURI" userId="a8629a321c605780" providerId="LiveId" clId="{FF5102E4-F575-4AE0-A0B0-A840E8A7822A}" dt="2024-12-07T19:07:12.521" v="0" actId="20577"/>
        <pc:sldMkLst>
          <pc:docMk/>
          <pc:sldMk cId="442599318" sldId="256"/>
        </pc:sldMkLst>
        <pc:spChg chg="mod">
          <ac:chgData name="HARINATH TALLURI" userId="a8629a321c605780" providerId="LiveId" clId="{FF5102E4-F575-4AE0-A0B0-A840E8A7822A}" dt="2024-12-07T19:07:12.521" v="0" actId="20577"/>
          <ac:spMkLst>
            <pc:docMk/>
            <pc:sldMk cId="442599318" sldId="256"/>
            <ac:spMk id="2" creationId="{67B87130-7F07-9B81-7B56-631EA9E46C93}"/>
          </ac:spMkLst>
        </pc:spChg>
      </pc:sldChg>
      <pc:sldChg chg="modSp mod">
        <pc:chgData name="HARINATH TALLURI" userId="a8629a321c605780" providerId="LiveId" clId="{FF5102E4-F575-4AE0-A0B0-A840E8A7822A}" dt="2024-12-07T19:07:47.594" v="3" actId="27636"/>
        <pc:sldMkLst>
          <pc:docMk/>
          <pc:sldMk cId="3240816237" sldId="258"/>
        </pc:sldMkLst>
        <pc:spChg chg="mod">
          <ac:chgData name="HARINATH TALLURI" userId="a8629a321c605780" providerId="LiveId" clId="{FF5102E4-F575-4AE0-A0B0-A840E8A7822A}" dt="2024-12-07T19:07:47.594" v="3" actId="27636"/>
          <ac:spMkLst>
            <pc:docMk/>
            <pc:sldMk cId="3240816237" sldId="258"/>
            <ac:spMk id="3" creationId="{549A1035-2A24-4AA9-363E-B9A80189FDE4}"/>
          </ac:spMkLst>
        </pc:spChg>
        <pc:spChg chg="mod">
          <ac:chgData name="HARINATH TALLURI" userId="a8629a321c605780" providerId="LiveId" clId="{FF5102E4-F575-4AE0-A0B0-A840E8A7822A}" dt="2024-12-07T19:07:47.594" v="2" actId="27636"/>
          <ac:spMkLst>
            <pc:docMk/>
            <pc:sldMk cId="3240816237" sldId="258"/>
            <ac:spMk id="6" creationId="{6FD5E8C2-8A9C-A2E5-0961-6D00C3F544D7}"/>
          </ac:spMkLst>
        </pc:spChg>
      </pc:sldChg>
      <pc:sldChg chg="ord">
        <pc:chgData name="HARINATH TALLURI" userId="a8629a321c605780" providerId="LiveId" clId="{FF5102E4-F575-4AE0-A0B0-A840E8A7822A}" dt="2024-12-08T03:38:55.584" v="336"/>
        <pc:sldMkLst>
          <pc:docMk/>
          <pc:sldMk cId="402387327" sldId="260"/>
        </pc:sldMkLst>
      </pc:sldChg>
      <pc:sldChg chg="ord">
        <pc:chgData name="HARINATH TALLURI" userId="a8629a321c605780" providerId="LiveId" clId="{FF5102E4-F575-4AE0-A0B0-A840E8A7822A}" dt="2024-12-08T03:39:00.453" v="338"/>
        <pc:sldMkLst>
          <pc:docMk/>
          <pc:sldMk cId="2554962682" sldId="261"/>
        </pc:sldMkLst>
      </pc:sldChg>
      <pc:sldChg chg="new del">
        <pc:chgData name="HARINATH TALLURI" userId="a8629a321c605780" providerId="LiveId" clId="{FF5102E4-F575-4AE0-A0B0-A840E8A7822A}" dt="2024-12-07T19:31:31.335" v="5" actId="680"/>
        <pc:sldMkLst>
          <pc:docMk/>
          <pc:sldMk cId="767527687" sldId="264"/>
        </pc:sldMkLst>
      </pc:sldChg>
      <pc:sldChg chg="addSp delSp modSp new del mod modClrScheme chgLayout">
        <pc:chgData name="HARINATH TALLURI" userId="a8629a321c605780" providerId="LiveId" clId="{FF5102E4-F575-4AE0-A0B0-A840E8A7822A}" dt="2024-12-07T19:37:15.764" v="122" actId="2696"/>
        <pc:sldMkLst>
          <pc:docMk/>
          <pc:sldMk cId="2688363639" sldId="264"/>
        </pc:sldMkLst>
        <pc:spChg chg="del mod ord">
          <ac:chgData name="HARINATH TALLURI" userId="a8629a321c605780" providerId="LiveId" clId="{FF5102E4-F575-4AE0-A0B0-A840E8A7822A}" dt="2024-12-07T19:32:26.780" v="14" actId="700"/>
          <ac:spMkLst>
            <pc:docMk/>
            <pc:sldMk cId="2688363639" sldId="264"/>
            <ac:spMk id="2" creationId="{BF57E0AF-8C9F-F8A6-6308-E0FD48A75534}"/>
          </ac:spMkLst>
        </pc:spChg>
        <pc:spChg chg="del mod ord">
          <ac:chgData name="HARINATH TALLURI" userId="a8629a321c605780" providerId="LiveId" clId="{FF5102E4-F575-4AE0-A0B0-A840E8A7822A}" dt="2024-12-07T19:32:26.780" v="14" actId="700"/>
          <ac:spMkLst>
            <pc:docMk/>
            <pc:sldMk cId="2688363639" sldId="264"/>
            <ac:spMk id="3" creationId="{C7F88589-5EE8-22C4-62D2-E41337E1185F}"/>
          </ac:spMkLst>
        </pc:spChg>
        <pc:spChg chg="mod ord">
          <ac:chgData name="HARINATH TALLURI" userId="a8629a321c605780" providerId="LiveId" clId="{FF5102E4-F575-4AE0-A0B0-A840E8A7822A}" dt="2024-12-07T19:37:09.752" v="121" actId="27636"/>
          <ac:spMkLst>
            <pc:docMk/>
            <pc:sldMk cId="2688363639" sldId="264"/>
            <ac:spMk id="4" creationId="{1109FCA3-E067-98FC-E210-A5C2EB7C45FA}"/>
          </ac:spMkLst>
        </pc:spChg>
        <pc:spChg chg="del mod">
          <ac:chgData name="HARINATH TALLURI" userId="a8629a321c605780" providerId="LiveId" clId="{FF5102E4-F575-4AE0-A0B0-A840E8A7822A}" dt="2024-12-07T19:32:26.780" v="14" actId="700"/>
          <ac:spMkLst>
            <pc:docMk/>
            <pc:sldMk cId="2688363639" sldId="264"/>
            <ac:spMk id="5" creationId="{E9338783-AEFB-A17C-81E4-1CAF215A7245}"/>
          </ac:spMkLst>
        </pc:spChg>
        <pc:spChg chg="del mod">
          <ac:chgData name="HARINATH TALLURI" userId="a8629a321c605780" providerId="LiveId" clId="{FF5102E4-F575-4AE0-A0B0-A840E8A7822A}" dt="2024-12-07T19:32:26.780" v="14" actId="700"/>
          <ac:spMkLst>
            <pc:docMk/>
            <pc:sldMk cId="2688363639" sldId="264"/>
            <ac:spMk id="6" creationId="{431434AE-7945-6663-19E9-A2A10F84ACFE}"/>
          </ac:spMkLst>
        </pc:spChg>
        <pc:spChg chg="add del mod ord">
          <ac:chgData name="HARINATH TALLURI" userId="a8629a321c605780" providerId="LiveId" clId="{FF5102E4-F575-4AE0-A0B0-A840E8A7822A}" dt="2024-12-07T19:35:22.054" v="102" actId="478"/>
          <ac:spMkLst>
            <pc:docMk/>
            <pc:sldMk cId="2688363639" sldId="264"/>
            <ac:spMk id="7" creationId="{AA6A75C9-9D8D-C4A0-C4E9-9899CD4ECFFD}"/>
          </ac:spMkLst>
        </pc:spChg>
        <pc:spChg chg="add del mod ord">
          <ac:chgData name="HARINATH TALLURI" userId="a8629a321c605780" providerId="LiveId" clId="{FF5102E4-F575-4AE0-A0B0-A840E8A7822A}" dt="2024-12-07T19:37:02.058" v="119" actId="700"/>
          <ac:spMkLst>
            <pc:docMk/>
            <pc:sldMk cId="2688363639" sldId="264"/>
            <ac:spMk id="8" creationId="{6129ADE3-F49A-5AC3-4665-55E214368712}"/>
          </ac:spMkLst>
        </pc:spChg>
      </pc:sldChg>
      <pc:sldChg chg="addSp delSp modSp new mod modClrScheme chgLayout">
        <pc:chgData name="HARINATH TALLURI" userId="a8629a321c605780" providerId="LiveId" clId="{FF5102E4-F575-4AE0-A0B0-A840E8A7822A}" dt="2024-12-07T19:48:26.838" v="188" actId="20577"/>
        <pc:sldMkLst>
          <pc:docMk/>
          <pc:sldMk cId="3054029546" sldId="264"/>
        </pc:sldMkLst>
        <pc:spChg chg="del mod ord">
          <ac:chgData name="HARINATH TALLURI" userId="a8629a321c605780" providerId="LiveId" clId="{FF5102E4-F575-4AE0-A0B0-A840E8A7822A}" dt="2024-12-07T19:37:26.586" v="124" actId="700"/>
          <ac:spMkLst>
            <pc:docMk/>
            <pc:sldMk cId="3054029546" sldId="264"/>
            <ac:spMk id="2" creationId="{5863A14C-48C9-F1F7-CA65-D274D58E2093}"/>
          </ac:spMkLst>
        </pc:spChg>
        <pc:spChg chg="del">
          <ac:chgData name="HARINATH TALLURI" userId="a8629a321c605780" providerId="LiveId" clId="{FF5102E4-F575-4AE0-A0B0-A840E8A7822A}" dt="2024-12-07T19:37:26.586" v="124" actId="700"/>
          <ac:spMkLst>
            <pc:docMk/>
            <pc:sldMk cId="3054029546" sldId="264"/>
            <ac:spMk id="3" creationId="{D108A3B9-E43D-B42F-F2D6-11089F97F027}"/>
          </ac:spMkLst>
        </pc:spChg>
        <pc:spChg chg="del">
          <ac:chgData name="HARINATH TALLURI" userId="a8629a321c605780" providerId="LiveId" clId="{FF5102E4-F575-4AE0-A0B0-A840E8A7822A}" dt="2024-12-07T19:37:26.586" v="124" actId="700"/>
          <ac:spMkLst>
            <pc:docMk/>
            <pc:sldMk cId="3054029546" sldId="264"/>
            <ac:spMk id="4" creationId="{AD204AAE-D51F-1609-EF6E-BAD8219016A2}"/>
          </ac:spMkLst>
        </pc:spChg>
        <pc:spChg chg="del">
          <ac:chgData name="HARINATH TALLURI" userId="a8629a321c605780" providerId="LiveId" clId="{FF5102E4-F575-4AE0-A0B0-A840E8A7822A}" dt="2024-12-07T19:37:26.586" v="124" actId="700"/>
          <ac:spMkLst>
            <pc:docMk/>
            <pc:sldMk cId="3054029546" sldId="264"/>
            <ac:spMk id="5" creationId="{0C6FB06E-3BBE-90CA-D8F4-BAE16791DD5F}"/>
          </ac:spMkLst>
        </pc:spChg>
        <pc:spChg chg="del">
          <ac:chgData name="HARINATH TALLURI" userId="a8629a321c605780" providerId="LiveId" clId="{FF5102E4-F575-4AE0-A0B0-A840E8A7822A}" dt="2024-12-07T19:37:26.586" v="124" actId="700"/>
          <ac:spMkLst>
            <pc:docMk/>
            <pc:sldMk cId="3054029546" sldId="264"/>
            <ac:spMk id="6" creationId="{949326FC-1204-03D4-6F68-02588B8C147F}"/>
          </ac:spMkLst>
        </pc:spChg>
        <pc:spChg chg="add del mod ord">
          <ac:chgData name="HARINATH TALLURI" userId="a8629a321c605780" providerId="LiveId" clId="{FF5102E4-F575-4AE0-A0B0-A840E8A7822A}" dt="2024-12-07T19:37:30.993" v="125" actId="700"/>
          <ac:spMkLst>
            <pc:docMk/>
            <pc:sldMk cId="3054029546" sldId="264"/>
            <ac:spMk id="7" creationId="{5158366E-A8C8-1389-3A31-FF98F8AF054C}"/>
          </ac:spMkLst>
        </pc:spChg>
        <pc:spChg chg="add mod">
          <ac:chgData name="HARINATH TALLURI" userId="a8629a321c605780" providerId="LiveId" clId="{FF5102E4-F575-4AE0-A0B0-A840E8A7822A}" dt="2024-12-07T19:48:26.838" v="188" actId="20577"/>
          <ac:spMkLst>
            <pc:docMk/>
            <pc:sldMk cId="3054029546" sldId="264"/>
            <ac:spMk id="9" creationId="{0D9DA79F-1DE1-E93A-09FE-9EC25CC26688}"/>
          </ac:spMkLst>
        </pc:spChg>
        <pc:spChg chg="add del mod ord">
          <ac:chgData name="HARINATH TALLURI" userId="a8629a321c605780" providerId="LiveId" clId="{FF5102E4-F575-4AE0-A0B0-A840E8A7822A}" dt="2024-12-07T19:38:36.933" v="154" actId="700"/>
          <ac:spMkLst>
            <pc:docMk/>
            <pc:sldMk cId="3054029546" sldId="264"/>
            <ac:spMk id="10" creationId="{332E1284-12F9-D834-E1DB-071708010FF3}"/>
          </ac:spMkLst>
        </pc:spChg>
        <pc:spChg chg="add del mod ord">
          <ac:chgData name="HARINATH TALLURI" userId="a8629a321c605780" providerId="LiveId" clId="{FF5102E4-F575-4AE0-A0B0-A840E8A7822A}" dt="2024-12-07T19:38:36.933" v="154" actId="700"/>
          <ac:spMkLst>
            <pc:docMk/>
            <pc:sldMk cId="3054029546" sldId="264"/>
            <ac:spMk id="11" creationId="{A03ABD5B-6B8E-A896-B56F-5BF580FE4250}"/>
          </ac:spMkLst>
        </pc:spChg>
        <pc:spChg chg="add del mod ord">
          <ac:chgData name="HARINATH TALLURI" userId="a8629a321c605780" providerId="LiveId" clId="{FF5102E4-F575-4AE0-A0B0-A840E8A7822A}" dt="2024-12-07T19:39:26.683" v="164" actId="478"/>
          <ac:spMkLst>
            <pc:docMk/>
            <pc:sldMk cId="3054029546" sldId="264"/>
            <ac:spMk id="12" creationId="{64BB218B-23D0-24AB-0962-6FF324C2CA3B}"/>
          </ac:spMkLst>
        </pc:spChg>
        <pc:spChg chg="add del mod">
          <ac:chgData name="HARINATH TALLURI" userId="a8629a321c605780" providerId="LiveId" clId="{FF5102E4-F575-4AE0-A0B0-A840E8A7822A}" dt="2024-12-07T19:40:03.509" v="175" actId="700"/>
          <ac:spMkLst>
            <pc:docMk/>
            <pc:sldMk cId="3054029546" sldId="264"/>
            <ac:spMk id="14" creationId="{20FB5581-7078-6EF0-0291-4F18DDAF81D5}"/>
          </ac:spMkLst>
        </pc:spChg>
        <pc:spChg chg="add">
          <ac:chgData name="HARINATH TALLURI" userId="a8629a321c605780" providerId="LiveId" clId="{FF5102E4-F575-4AE0-A0B0-A840E8A7822A}" dt="2024-12-07T19:44:24.891" v="181"/>
          <ac:spMkLst>
            <pc:docMk/>
            <pc:sldMk cId="3054029546" sldId="264"/>
            <ac:spMk id="15" creationId="{CFA8C969-3EB8-4388-C317-30754DE8A483}"/>
          </ac:spMkLst>
        </pc:spChg>
        <pc:picChg chg="add mod">
          <ac:chgData name="HARINATH TALLURI" userId="a8629a321c605780" providerId="LiveId" clId="{FF5102E4-F575-4AE0-A0B0-A840E8A7822A}" dt="2024-12-07T19:44:55.142" v="186" actId="14100"/>
          <ac:picMkLst>
            <pc:docMk/>
            <pc:sldMk cId="3054029546" sldId="264"/>
            <ac:picMk id="17" creationId="{35B4E7D2-4C99-2C99-3184-15E0A6F5EC4E}"/>
          </ac:picMkLst>
        </pc:picChg>
      </pc:sldChg>
      <pc:sldChg chg="addSp delSp modSp new mod modClrScheme chgLayout">
        <pc:chgData name="HARINATH TALLURI" userId="a8629a321c605780" providerId="LiveId" clId="{FF5102E4-F575-4AE0-A0B0-A840E8A7822A}" dt="2024-12-07T19:56:51.489" v="333" actId="14100"/>
        <pc:sldMkLst>
          <pc:docMk/>
          <pc:sldMk cId="3145469165" sldId="265"/>
        </pc:sldMkLst>
        <pc:spChg chg="add mod ord">
          <ac:chgData name="HARINATH TALLURI" userId="a8629a321c605780" providerId="LiveId" clId="{FF5102E4-F575-4AE0-A0B0-A840E8A7822A}" dt="2024-12-07T19:56:51.489" v="333" actId="14100"/>
          <ac:spMkLst>
            <pc:docMk/>
            <pc:sldMk cId="3145469165" sldId="265"/>
            <ac:spMk id="2" creationId="{09DC658A-7992-BDDE-0CF8-C9ABF4988593}"/>
          </ac:spMkLst>
        </pc:spChg>
        <pc:spChg chg="add">
          <ac:chgData name="HARINATH TALLURI" userId="a8629a321c605780" providerId="LiveId" clId="{FF5102E4-F575-4AE0-A0B0-A840E8A7822A}" dt="2024-12-07T19:49:34.109" v="192"/>
          <ac:spMkLst>
            <pc:docMk/>
            <pc:sldMk cId="3145469165" sldId="265"/>
            <ac:spMk id="3" creationId="{99F29D78-A66B-BDA5-440D-81171FCA6BBA}"/>
          </ac:spMkLst>
        </pc:spChg>
        <pc:spChg chg="add del mod ord">
          <ac:chgData name="HARINATH TALLURI" userId="a8629a321c605780" providerId="LiveId" clId="{FF5102E4-F575-4AE0-A0B0-A840E8A7822A}" dt="2024-12-07T19:50:00.304" v="194"/>
          <ac:spMkLst>
            <pc:docMk/>
            <pc:sldMk cId="3145469165" sldId="265"/>
            <ac:spMk id="4" creationId="{E98D7A4D-57CE-1E45-0A02-E6ADE99D7F48}"/>
          </ac:spMkLst>
        </pc:spChg>
        <pc:spChg chg="add mod">
          <ac:chgData name="HARINATH TALLURI" userId="a8629a321c605780" providerId="LiveId" clId="{FF5102E4-F575-4AE0-A0B0-A840E8A7822A}" dt="2024-12-07T19:55:30.343" v="322" actId="20577"/>
          <ac:spMkLst>
            <pc:docMk/>
            <pc:sldMk cId="3145469165" sldId="265"/>
            <ac:spMk id="5" creationId="{B34B9535-058C-79EC-C3CF-00016F6E7833}"/>
          </ac:spMkLst>
        </pc:spChg>
        <pc:picChg chg="add mod">
          <ac:chgData name="HARINATH TALLURI" userId="a8629a321c605780" providerId="LiveId" clId="{FF5102E4-F575-4AE0-A0B0-A840E8A7822A}" dt="2024-12-07T19:56:40.382" v="332" actId="14100"/>
          <ac:picMkLst>
            <pc:docMk/>
            <pc:sldMk cId="3145469165" sldId="265"/>
            <ac:picMk id="7" creationId="{A0BEC487-EDA5-085C-6196-6150D05FF81E}"/>
          </ac:picMkLst>
        </pc:picChg>
      </pc:sldChg>
      <pc:sldChg chg="modSp new mod">
        <pc:chgData name="HARINATH TALLURI" userId="a8629a321c605780" providerId="LiveId" clId="{FF5102E4-F575-4AE0-A0B0-A840E8A7822A}" dt="2024-12-08T03:42:11.768" v="352" actId="20577"/>
        <pc:sldMkLst>
          <pc:docMk/>
          <pc:sldMk cId="822595890" sldId="266"/>
        </pc:sldMkLst>
        <pc:spChg chg="mod">
          <ac:chgData name="HARINATH TALLURI" userId="a8629a321c605780" providerId="LiveId" clId="{FF5102E4-F575-4AE0-A0B0-A840E8A7822A}" dt="2024-12-08T03:39:09.242" v="348" actId="20577"/>
          <ac:spMkLst>
            <pc:docMk/>
            <pc:sldMk cId="822595890" sldId="266"/>
            <ac:spMk id="2" creationId="{021FA3E9-2AC3-2F9A-F2EC-3FF550EDFBCB}"/>
          </ac:spMkLst>
        </pc:spChg>
        <pc:spChg chg="mod">
          <ac:chgData name="HARINATH TALLURI" userId="a8629a321c605780" providerId="LiveId" clId="{FF5102E4-F575-4AE0-A0B0-A840E8A7822A}" dt="2024-12-08T03:42:11.768" v="352" actId="20577"/>
          <ac:spMkLst>
            <pc:docMk/>
            <pc:sldMk cId="822595890" sldId="266"/>
            <ac:spMk id="3" creationId="{C4DFC1AA-45EB-E679-9A01-6615CBF6199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92803A-F595-4D3B-8F4A-A9A56A28E97C}" type="datetimeFigureOut">
              <a:rPr lang="en-US" smtClean="0"/>
              <a:t>12/7/2024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228F6B2-4A72-46D0-A9C9-84F6DB1596C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594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2803A-F595-4D3B-8F4A-A9A56A28E97C}"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8F6B2-4A72-46D0-A9C9-84F6DB1596C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125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2803A-F595-4D3B-8F4A-A9A56A28E97C}"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8F6B2-4A72-46D0-A9C9-84F6DB1596C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848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92803A-F595-4D3B-8F4A-A9A56A28E97C}"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8F6B2-4A72-46D0-A9C9-84F6DB1596C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802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92803A-F595-4D3B-8F4A-A9A56A28E97C}"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8F6B2-4A72-46D0-A9C9-84F6DB1596C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244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92803A-F595-4D3B-8F4A-A9A56A28E97C}"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8F6B2-4A72-46D0-A9C9-84F6DB1596C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221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92803A-F595-4D3B-8F4A-A9A56A28E97C}" type="datetimeFigureOut">
              <a:rPr lang="en-US" smtClean="0"/>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8F6B2-4A72-46D0-A9C9-84F6DB1596C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78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92803A-F595-4D3B-8F4A-A9A56A28E97C}" type="datetimeFigureOut">
              <a:rPr lang="en-US" smtClean="0"/>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8F6B2-4A72-46D0-A9C9-84F6DB1596C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382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92803A-F595-4D3B-8F4A-A9A56A28E97C}" type="datetimeFigureOut">
              <a:rPr lang="en-US" smtClean="0"/>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8F6B2-4A72-46D0-A9C9-84F6DB1596C4}" type="slidenum">
              <a:rPr lang="en-US" smtClean="0"/>
              <a:t>‹#›</a:t>
            </a:fld>
            <a:endParaRPr lang="en-US"/>
          </a:p>
        </p:txBody>
      </p:sp>
    </p:spTree>
    <p:extLst>
      <p:ext uri="{BB962C8B-B14F-4D97-AF65-F5344CB8AC3E}">
        <p14:creationId xmlns:p14="http://schemas.microsoft.com/office/powerpoint/2010/main" val="12985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92803A-F595-4D3B-8F4A-A9A56A28E97C}"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8F6B2-4A72-46D0-A9C9-84F6DB1596C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55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692803A-F595-4D3B-8F4A-A9A56A28E97C}" type="datetimeFigureOut">
              <a:rPr lang="en-US" smtClean="0"/>
              <a:t>12/7/2024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228F6B2-4A72-46D0-A9C9-84F6DB1596C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098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692803A-F595-4D3B-8F4A-A9A56A28E97C}" type="datetimeFigureOut">
              <a:rPr lang="en-US" smtClean="0"/>
              <a:t>12/7/2024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228F6B2-4A72-46D0-A9C9-84F6DB1596C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4664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7130-7F07-9B81-7B56-631EA9E46C93}"/>
              </a:ext>
            </a:extLst>
          </p:cNvPr>
          <p:cNvSpPr>
            <a:spLocks noGrp="1"/>
          </p:cNvSpPr>
          <p:nvPr>
            <p:ph type="ctrTitle"/>
          </p:nvPr>
        </p:nvSpPr>
        <p:spPr>
          <a:xfrm>
            <a:off x="1524000" y="246888"/>
            <a:ext cx="9144000" cy="603504"/>
          </a:xfrm>
        </p:spPr>
        <p:txBody>
          <a:bodyPr>
            <a:normAutofit/>
          </a:bodyPr>
          <a:lstStyle/>
          <a:p>
            <a:r>
              <a:rPr lang="en-US" sz="3200" dirty="0">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E85F9B68-4A89-34E4-84EF-D807566D65FC}"/>
              </a:ext>
            </a:extLst>
          </p:cNvPr>
          <p:cNvSpPr>
            <a:spLocks noGrp="1"/>
          </p:cNvSpPr>
          <p:nvPr>
            <p:ph type="subTitle" idx="1"/>
          </p:nvPr>
        </p:nvSpPr>
        <p:spPr>
          <a:xfrm>
            <a:off x="400812" y="1109472"/>
            <a:ext cx="11695176" cy="4334256"/>
          </a:xfrm>
        </p:spPr>
        <p:txBody>
          <a:bodyPr>
            <a:normAutofit fontScale="47500" lnSpcReduction="20000"/>
          </a:bodyPr>
          <a:lstStyle/>
          <a:p>
            <a:endParaRPr lang="en-US" sz="3500" b="1" i="1" dirty="0">
              <a:latin typeface="Times New Roman" panose="02020603050405020304" pitchFamily="18" charset="0"/>
              <a:cs typeface="Times New Roman" panose="02020603050405020304" pitchFamily="18" charset="0"/>
            </a:endParaRPr>
          </a:p>
          <a:p>
            <a:endParaRPr lang="en-US" sz="3500" b="1" i="1" dirty="0">
              <a:latin typeface="Times New Roman" panose="02020603050405020304" pitchFamily="18" charset="0"/>
              <a:cs typeface="Times New Roman" panose="02020603050405020304" pitchFamily="18" charset="0"/>
            </a:endParaRPr>
          </a:p>
          <a:p>
            <a:r>
              <a:rPr lang="en-US" sz="5800" b="1" i="1" dirty="0">
                <a:latin typeface="Times New Roman" panose="02020603050405020304" pitchFamily="18" charset="0"/>
                <a:cs typeface="Times New Roman" panose="02020603050405020304" pitchFamily="18" charset="0"/>
              </a:rPr>
              <a:t>AI for Snake Game using Reinforcement Learning</a:t>
            </a:r>
          </a:p>
          <a:p>
            <a:endParaRPr lang="en-US" sz="3600" b="1" i="1" dirty="0">
              <a:latin typeface="Times New Roman" panose="02020603050405020304" pitchFamily="18" charset="0"/>
              <a:cs typeface="Times New Roman" panose="02020603050405020304" pitchFamily="18" charset="0"/>
            </a:endParaRPr>
          </a:p>
          <a:p>
            <a:r>
              <a:rPr lang="en-US" sz="3600" b="1" i="1" dirty="0">
                <a:latin typeface="Times New Roman" panose="02020603050405020304" pitchFamily="18" charset="0"/>
                <a:cs typeface="Times New Roman" panose="02020603050405020304" pitchFamily="18" charset="0"/>
              </a:rPr>
              <a:t>                                                    </a:t>
            </a:r>
          </a:p>
          <a:p>
            <a:pPr lvl="8"/>
            <a:endParaRPr lang="en-US" sz="3400" b="1" i="1" dirty="0">
              <a:latin typeface="Times New Roman" panose="02020603050405020304" pitchFamily="18" charset="0"/>
              <a:cs typeface="Times New Roman" panose="02020603050405020304" pitchFamily="18" charset="0"/>
            </a:endParaRPr>
          </a:p>
          <a:p>
            <a:pPr lvl="8"/>
            <a:r>
              <a:rPr lang="en-US" sz="4400" b="1" i="1" dirty="0">
                <a:latin typeface="Times New Roman" panose="02020603050405020304" pitchFamily="18" charset="0"/>
                <a:cs typeface="Times New Roman" panose="02020603050405020304" pitchFamily="18" charset="0"/>
              </a:rPr>
              <a:t>Presented by,</a:t>
            </a:r>
          </a:p>
          <a:p>
            <a:pPr lvl="8"/>
            <a:r>
              <a:rPr lang="en-US" sz="4400" b="1" i="1" dirty="0" err="1">
                <a:latin typeface="Times New Roman" panose="02020603050405020304" pitchFamily="18" charset="0"/>
                <a:cs typeface="Times New Roman" panose="02020603050405020304" pitchFamily="18" charset="0"/>
              </a:rPr>
              <a:t>Harinath</a:t>
            </a:r>
            <a:r>
              <a:rPr lang="en-US" sz="4400" b="1" i="1" dirty="0">
                <a:latin typeface="Times New Roman" panose="02020603050405020304" pitchFamily="18" charset="0"/>
                <a:cs typeface="Times New Roman" panose="02020603050405020304" pitchFamily="18" charset="0"/>
              </a:rPr>
              <a:t> </a:t>
            </a:r>
            <a:r>
              <a:rPr lang="en-US" sz="4400" b="1" i="1" dirty="0" err="1">
                <a:latin typeface="Times New Roman" panose="02020603050405020304" pitchFamily="18" charset="0"/>
                <a:cs typeface="Times New Roman" panose="02020603050405020304" pitchFamily="18" charset="0"/>
              </a:rPr>
              <a:t>Talluri</a:t>
            </a:r>
            <a:r>
              <a:rPr lang="en-US" sz="4400" b="1" i="1" dirty="0">
                <a:latin typeface="Times New Roman" panose="02020603050405020304" pitchFamily="18" charset="0"/>
                <a:cs typeface="Times New Roman" panose="02020603050405020304" pitchFamily="18" charset="0"/>
              </a:rPr>
              <a:t>(00865329)</a:t>
            </a:r>
          </a:p>
          <a:p>
            <a:pPr lvl="8"/>
            <a:r>
              <a:rPr lang="en-US" sz="4400" b="1" i="1" dirty="0">
                <a:latin typeface="Times New Roman" panose="02020603050405020304" pitchFamily="18" charset="0"/>
                <a:cs typeface="Times New Roman" panose="02020603050405020304" pitchFamily="18" charset="0"/>
              </a:rPr>
              <a:t>           </a:t>
            </a:r>
            <a:r>
              <a:rPr lang="en-US" sz="4400" b="1" i="1" dirty="0" err="1">
                <a:latin typeface="Times New Roman" panose="02020603050405020304" pitchFamily="18" charset="0"/>
                <a:cs typeface="Times New Roman" panose="02020603050405020304" pitchFamily="18" charset="0"/>
              </a:rPr>
              <a:t>Abhinay</a:t>
            </a:r>
            <a:r>
              <a:rPr lang="en-US" sz="4400" b="1" i="1" dirty="0">
                <a:latin typeface="Times New Roman" panose="02020603050405020304" pitchFamily="18" charset="0"/>
                <a:cs typeface="Times New Roman" panose="02020603050405020304" pitchFamily="18" charset="0"/>
              </a:rPr>
              <a:t> Reddy </a:t>
            </a:r>
            <a:r>
              <a:rPr lang="en-US" sz="4400" b="1" i="1" dirty="0" err="1">
                <a:latin typeface="Times New Roman" panose="02020603050405020304" pitchFamily="18" charset="0"/>
                <a:cs typeface="Times New Roman" panose="02020603050405020304" pitchFamily="18" charset="0"/>
              </a:rPr>
              <a:t>Musuku</a:t>
            </a:r>
            <a:r>
              <a:rPr lang="en-US" sz="4400" b="1" i="1" dirty="0">
                <a:latin typeface="Times New Roman" panose="02020603050405020304" pitchFamily="18" charset="0"/>
                <a:cs typeface="Times New Roman" panose="02020603050405020304" pitchFamily="18" charset="0"/>
              </a:rPr>
              <a:t>(00858095)</a:t>
            </a:r>
          </a:p>
          <a:p>
            <a:pPr lvl="8"/>
            <a:r>
              <a:rPr lang="en-US" sz="4400" b="1" i="1" dirty="0">
                <a:latin typeface="Times New Roman" panose="02020603050405020304" pitchFamily="18" charset="0"/>
                <a:cs typeface="Times New Roman" panose="02020603050405020304" pitchFamily="18" charset="0"/>
              </a:rPr>
              <a:t>          Madhava Naidu </a:t>
            </a:r>
            <a:r>
              <a:rPr lang="en-US" sz="4400" b="1" i="1" dirty="0" err="1">
                <a:latin typeface="Times New Roman" panose="02020603050405020304" pitchFamily="18" charset="0"/>
                <a:cs typeface="Times New Roman" panose="02020603050405020304" pitchFamily="18" charset="0"/>
              </a:rPr>
              <a:t>Valluru</a:t>
            </a:r>
            <a:r>
              <a:rPr lang="en-US" sz="4400" b="1" i="1" dirty="0">
                <a:latin typeface="Times New Roman" panose="02020603050405020304" pitchFamily="18" charset="0"/>
                <a:cs typeface="Times New Roman" panose="02020603050405020304" pitchFamily="18" charset="0"/>
              </a:rPr>
              <a:t>(00884651)</a:t>
            </a:r>
            <a:endParaRPr lang="en-US" sz="4400" b="1" dirty="0"/>
          </a:p>
        </p:txBody>
      </p:sp>
      <p:pic>
        <p:nvPicPr>
          <p:cNvPr id="1026" name="Picture 2" descr="University of New Haven • Welcome to College">
            <a:extLst>
              <a:ext uri="{FF2B5EF4-FFF2-40B4-BE49-F238E27FC236}">
                <a16:creationId xmlns:a16="http://schemas.microsoft.com/office/drawing/2014/main" id="{39481F22-983C-34A0-32C1-EB518DEC9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8960" y="50768"/>
            <a:ext cx="1463040" cy="99574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8" descr="A cover page for a presentation titled 'AI for Snake Game using Reinforcement Learning'. The design should include the project title, spaces for three team member names, and the date 'November 4, 2024'. The background should feature elements related to AI and gaming, such as neural networks and a pixelated snake graphic, creating an engaging and modern aesthetic.">
            <a:extLst>
              <a:ext uri="{FF2B5EF4-FFF2-40B4-BE49-F238E27FC236}">
                <a16:creationId xmlns:a16="http://schemas.microsoft.com/office/drawing/2014/main" id="{46DF6EA8-4917-B138-BDD7-9C413D3BA5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2599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2537-B63D-C3DC-B9D6-A49DF634E928}"/>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4648978-21B5-1B4F-9E54-B1E9400CDDC7}"/>
              </a:ext>
            </a:extLst>
          </p:cNvPr>
          <p:cNvSpPr>
            <a:spLocks noGrp="1"/>
          </p:cNvSpPr>
          <p:nvPr>
            <p:ph idx="1"/>
          </p:nvPr>
        </p:nvSpPr>
        <p:spPr/>
        <p:txBody>
          <a:bodyPr>
            <a:normAutofit/>
          </a:bodyPr>
          <a:lstStyle/>
          <a:p>
            <a:pPr marL="0" indent="0">
              <a:buNone/>
            </a:pPr>
            <a:r>
              <a:rPr lang="en-US" sz="4400" b="1" dirty="0"/>
              <a:t>  </a:t>
            </a:r>
          </a:p>
          <a:p>
            <a:pPr marL="0" indent="0">
              <a:buNone/>
            </a:pPr>
            <a:r>
              <a:rPr lang="en-US" sz="4400" b="1" dirty="0"/>
              <a:t>              </a:t>
            </a:r>
            <a:r>
              <a:rPr lang="en-US" sz="4400" b="1" i="1" dirty="0"/>
              <a:t>Thank You</a:t>
            </a:r>
          </a:p>
        </p:txBody>
      </p:sp>
    </p:spTree>
    <p:extLst>
      <p:ext uri="{BB962C8B-B14F-4D97-AF65-F5344CB8AC3E}">
        <p14:creationId xmlns:p14="http://schemas.microsoft.com/office/powerpoint/2010/main" val="258405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D572-D42E-552D-2F61-AA493A6C0CF5}"/>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Project Topic</a:t>
            </a:r>
          </a:p>
        </p:txBody>
      </p:sp>
      <p:sp>
        <p:nvSpPr>
          <p:cNvPr id="4" name="Rectangle 1">
            <a:extLst>
              <a:ext uri="{FF2B5EF4-FFF2-40B4-BE49-F238E27FC236}">
                <a16:creationId xmlns:a16="http://schemas.microsoft.com/office/drawing/2014/main" id="{63FEB63F-B63D-570E-768D-9F10AC735D11}"/>
              </a:ext>
            </a:extLst>
          </p:cNvPr>
          <p:cNvSpPr>
            <a:spLocks noGrp="1" noChangeArrowheads="1"/>
          </p:cNvSpPr>
          <p:nvPr>
            <p:ph sz="half" idx="1"/>
          </p:nvPr>
        </p:nvSpPr>
        <p:spPr bwMode="auto">
          <a:xfrm>
            <a:off x="847344" y="2003055"/>
            <a:ext cx="5181600" cy="450854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b="1" dirty="0">
                <a:latin typeface="Times New Roman" panose="02020603050405020304" pitchFamily="18" charset="0"/>
                <a:cs typeface="Times New Roman" panose="02020603050405020304" pitchFamily="18" charset="0"/>
              </a:rPr>
              <a:t>Project Title</a:t>
            </a:r>
            <a:r>
              <a:rPr lang="en-US" altLang="en-US" dirty="0">
                <a:latin typeface="Times New Roman" panose="02020603050405020304" pitchFamily="18" charset="0"/>
                <a:cs typeface="Times New Roman" panose="02020603050405020304" pitchFamily="18" charset="0"/>
              </a:rPr>
              <a:t>: Developing an AI Agent to Play Snake</a:t>
            </a:r>
          </a:p>
          <a:p>
            <a:pPr lvl="0"/>
            <a:r>
              <a:rPr lang="en-US" dirty="0">
                <a:latin typeface="Times New Roman" panose="02020603050405020304" pitchFamily="18" charset="0"/>
                <a:cs typeface="Times New Roman" panose="02020603050405020304" pitchFamily="18" charset="0"/>
              </a:rPr>
              <a:t>“I hypothesize that reinforcement learning models, specifically Q-learning and Deep Q-Networks (DQN), can improve the performance and survival of a Snake AI player by maximizing score and minimizing collisions.”</a:t>
            </a:r>
            <a:endParaRPr lang="en-US" altLang="en-US" b="1" dirty="0">
              <a:latin typeface="Times New Roman" panose="02020603050405020304" pitchFamily="18" charset="0"/>
              <a:cs typeface="Times New Roman" panose="02020603050405020304" pitchFamily="18" charset="0"/>
            </a:endParaRPr>
          </a:p>
          <a:p>
            <a:pPr lvl="0"/>
            <a:r>
              <a:rPr lang="en-US" altLang="en-US" dirty="0">
                <a:latin typeface="Times New Roman" panose="02020603050405020304" pitchFamily="18" charset="0"/>
                <a:cs typeface="Times New Roman" panose="02020603050405020304" pitchFamily="18" charset="0"/>
              </a:rPr>
              <a:t>Create an AI agent that learns to play the classic Snake game.</a:t>
            </a:r>
          </a:p>
          <a:p>
            <a:pPr marL="0" lvl="0" indent="0">
              <a:buNone/>
            </a:pPr>
            <a:endParaRPr lang="en-US" altLang="en-US" dirty="0"/>
          </a:p>
        </p:txBody>
      </p:sp>
      <p:pic>
        <p:nvPicPr>
          <p:cNvPr id="2051" name="Picture 3" descr="QLearning: Teaching AI to play Snake | 8th Light">
            <a:extLst>
              <a:ext uri="{FF2B5EF4-FFF2-40B4-BE49-F238E27FC236}">
                <a16:creationId xmlns:a16="http://schemas.microsoft.com/office/drawing/2014/main" id="{7FF9CB1B-9AC9-46B3-7C66-F4F20AF765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87389" y="2184663"/>
            <a:ext cx="4184650" cy="3302934"/>
          </a:xfrm>
          <a:noFill/>
          <a:extLst>
            <a:ext uri="{909E8E84-426E-40DD-AFC4-6F175D3DCCD1}">
              <a14:hiddenFill xmlns:a14="http://schemas.microsoft.com/office/drawing/2010/main">
                <a:solidFill>
                  <a:srgbClr val="FFFFFF"/>
                </a:solidFill>
              </a14:hiddenFill>
            </a:ext>
          </a:extLst>
        </p:spPr>
      </p:pic>
      <p:pic>
        <p:nvPicPr>
          <p:cNvPr id="9" name="Picture 2" descr="University of New Haven • Welcome to College">
            <a:extLst>
              <a:ext uri="{FF2B5EF4-FFF2-40B4-BE49-F238E27FC236}">
                <a16:creationId xmlns:a16="http://schemas.microsoft.com/office/drawing/2014/main" id="{316D4255-8F1F-BEDF-E8A3-F5500DD81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8960" y="50768"/>
            <a:ext cx="1463040" cy="99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7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B438-743B-EC26-57BF-BA847647B912}"/>
              </a:ext>
            </a:extLst>
          </p:cNvPr>
          <p:cNvSpPr>
            <a:spLocks noGrp="1"/>
          </p:cNvSpPr>
          <p:nvPr>
            <p:ph type="title"/>
          </p:nvPr>
        </p:nvSpPr>
        <p:spPr>
          <a:xfrm>
            <a:off x="1447331" y="1179793"/>
            <a:ext cx="9605635" cy="1059305"/>
          </a:xfrm>
        </p:spPr>
        <p:txBody>
          <a:bodyPr/>
          <a:lstStyle/>
          <a:p>
            <a:r>
              <a:rPr lang="en-US" b="1" dirty="0">
                <a:latin typeface="Times New Roman" panose="02020603050405020304" pitchFamily="18" charset="0"/>
                <a:cs typeface="Times New Roman" panose="02020603050405020304" pitchFamily="18" charset="0"/>
              </a:rPr>
              <a:t>Project Objectives</a:t>
            </a:r>
          </a:p>
        </p:txBody>
      </p:sp>
      <p:sp>
        <p:nvSpPr>
          <p:cNvPr id="3" name="Content Placeholder 2">
            <a:extLst>
              <a:ext uri="{FF2B5EF4-FFF2-40B4-BE49-F238E27FC236}">
                <a16:creationId xmlns:a16="http://schemas.microsoft.com/office/drawing/2014/main" id="{549A1035-2A24-4AA9-363E-B9A80189FDE4}"/>
              </a:ext>
            </a:extLst>
          </p:cNvPr>
          <p:cNvSpPr>
            <a:spLocks noGrp="1"/>
          </p:cNvSpPr>
          <p:nvPr>
            <p:ph sz="half" idx="1"/>
          </p:nvPr>
        </p:nvSpPr>
        <p:spPr/>
        <p:txBody>
          <a:bodyPr>
            <a:normAutofit fontScale="92500" lnSpcReduction="20000"/>
          </a:bodyPr>
          <a:lstStyle/>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Primary Objectives </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Teach AI to Play Snake</a:t>
            </a:r>
            <a:r>
              <a:rPr lang="en-US" sz="2000" dirty="0">
                <a:latin typeface="Times New Roman" panose="02020603050405020304" pitchFamily="18" charset="0"/>
                <a:cs typeface="Times New Roman" panose="02020603050405020304" pitchFamily="18" charset="0"/>
              </a:rPr>
              <a:t>: Enable the AI to learn and improve its gameplay through reinforcement learning.</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Maximize Score</a:t>
            </a:r>
            <a:r>
              <a:rPr lang="en-US" sz="2000" dirty="0">
                <a:latin typeface="Times New Roman" panose="02020603050405020304" pitchFamily="18" charset="0"/>
                <a:cs typeface="Times New Roman" panose="02020603050405020304" pitchFamily="18" charset="0"/>
              </a:rPr>
              <a:t>: Develop strategies that allow the AI to grow the snake by efficiently collecting food.</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Ensure Survival</a:t>
            </a:r>
            <a:r>
              <a:rPr lang="en-US" sz="2000" dirty="0">
                <a:latin typeface="Times New Roman" panose="02020603050405020304" pitchFamily="18" charset="0"/>
                <a:cs typeface="Times New Roman" panose="02020603050405020304" pitchFamily="18" charset="0"/>
              </a:rPr>
              <a:t>: Minimize the likelihood of collisions with itself and the game boundaries.</a:t>
            </a: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Content Placeholder 5">
            <a:extLst>
              <a:ext uri="{FF2B5EF4-FFF2-40B4-BE49-F238E27FC236}">
                <a16:creationId xmlns:a16="http://schemas.microsoft.com/office/drawing/2014/main" id="{6FD5E8C2-8A9C-A2E5-0961-6D00C3F544D7}"/>
              </a:ext>
            </a:extLst>
          </p:cNvPr>
          <p:cNvSpPr>
            <a:spLocks noGrp="1"/>
          </p:cNvSpPr>
          <p:nvPr>
            <p:ph sz="half" idx="2"/>
          </p:nvPr>
        </p:nvSpPr>
        <p:spPr/>
        <p:txBody>
          <a:bodyPr>
            <a:normAutofit fontScale="92500" lnSpcReduction="20000"/>
          </a:bodyPr>
          <a:lstStyle/>
          <a:p>
            <a:endParaRPr lang="en-US"/>
          </a:p>
        </p:txBody>
      </p:sp>
      <p:pic>
        <p:nvPicPr>
          <p:cNvPr id="4" name="Picture 2" descr="University of New Haven • Welcome to College">
            <a:extLst>
              <a:ext uri="{FF2B5EF4-FFF2-40B4-BE49-F238E27FC236}">
                <a16:creationId xmlns:a16="http://schemas.microsoft.com/office/drawing/2014/main" id="{7CEFC362-4185-D0E2-A0AD-656A7FCE2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8960" y="50768"/>
            <a:ext cx="1463040" cy="9957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QLearning: Teaching AI to play Snake | 8th Light">
            <a:extLst>
              <a:ext uri="{FF2B5EF4-FFF2-40B4-BE49-F238E27FC236}">
                <a16:creationId xmlns:a16="http://schemas.microsoft.com/office/drawing/2014/main" id="{A7AF18FA-B740-78E7-AD64-9CC4D989DF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9700" y="2017343"/>
            <a:ext cx="4645152" cy="344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81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ECDD-7960-2D6D-D7DB-6CCC68F3C587}"/>
              </a:ext>
            </a:extLst>
          </p:cNvPr>
          <p:cNvSpPr>
            <a:spLocks noGrp="1"/>
          </p:cNvSpPr>
          <p:nvPr>
            <p:ph type="title"/>
          </p:nvPr>
        </p:nvSpPr>
        <p:spPr>
          <a:xfrm>
            <a:off x="3714903" y="1022797"/>
            <a:ext cx="9607661" cy="1056319"/>
          </a:xfrm>
        </p:spPr>
        <p:txBody>
          <a:bodyPr>
            <a:normAutofit/>
          </a:bodyPr>
          <a:lstStyle/>
          <a:p>
            <a:r>
              <a:rPr lang="en-US" sz="3600" b="1" dirty="0">
                <a:latin typeface="Times New Roman" panose="02020603050405020304" pitchFamily="18" charset="0"/>
                <a:cs typeface="Times New Roman" panose="02020603050405020304" pitchFamily="18" charset="0"/>
              </a:rPr>
              <a:t>Approach </a:t>
            </a:r>
            <a:endParaRPr lang="en-US" b="1" dirty="0"/>
          </a:p>
        </p:txBody>
      </p:sp>
      <p:sp>
        <p:nvSpPr>
          <p:cNvPr id="3" name="Content Placeholder 2">
            <a:extLst>
              <a:ext uri="{FF2B5EF4-FFF2-40B4-BE49-F238E27FC236}">
                <a16:creationId xmlns:a16="http://schemas.microsoft.com/office/drawing/2014/main" id="{B75D4A6E-50C9-509D-736A-2818ECE8C869}"/>
              </a:ext>
            </a:extLst>
          </p:cNvPr>
          <p:cNvSpPr>
            <a:spLocks noGrp="1"/>
          </p:cNvSpPr>
          <p:nvPr>
            <p:ph sz="half" idx="2"/>
          </p:nvPr>
        </p:nvSpPr>
        <p:spPr>
          <a:xfrm>
            <a:off x="558044" y="2022032"/>
            <a:ext cx="5614156" cy="3738688"/>
          </a:xfrm>
        </p:spPr>
        <p:txBody>
          <a:bodyPr>
            <a:normAutofit fontScale="47500" lnSpcReduction="20000"/>
          </a:bodyPr>
          <a:lstStyle/>
          <a:p>
            <a:pPr marL="0" indent="0" algn="l">
              <a:buNone/>
            </a:pPr>
            <a:r>
              <a:rPr lang="en-US" sz="2000" b="1" dirty="0">
                <a:latin typeface="Times New Roman" panose="02020603050405020304" pitchFamily="18" charset="0"/>
                <a:cs typeface="Times New Roman" panose="02020603050405020304" pitchFamily="18" charset="0"/>
              </a:rPr>
              <a:t>T</a:t>
            </a:r>
            <a:r>
              <a:rPr lang="en-US" b="1" dirty="0">
                <a:latin typeface="Times New Roman" panose="02020603050405020304" pitchFamily="18" charset="0"/>
                <a:cs typeface="Times New Roman" panose="02020603050405020304" pitchFamily="18" charset="0"/>
              </a:rPr>
              <a:t>ools:</a:t>
            </a:r>
          </a:p>
          <a:p>
            <a:pPr marL="0" indent="0" algn="l">
              <a:buNone/>
            </a:pPr>
            <a:r>
              <a:rPr lang="en-US" b="1" dirty="0">
                <a:latin typeface="Times New Roman" panose="02020603050405020304" pitchFamily="18" charset="0"/>
                <a:cs typeface="Times New Roman" panose="02020603050405020304" pitchFamily="18" charset="0"/>
              </a:rPr>
              <a:t>Programming Language</a:t>
            </a:r>
            <a:r>
              <a:rPr lang="en-US" dirty="0">
                <a:latin typeface="Times New Roman" panose="02020603050405020304" pitchFamily="18" charset="0"/>
                <a:cs typeface="Times New Roman" panose="02020603050405020304" pitchFamily="18" charset="0"/>
              </a:rPr>
              <a:t>: Python</a:t>
            </a:r>
          </a:p>
          <a:p>
            <a:pPr marL="0" indent="0" algn="l">
              <a:buNone/>
            </a:pPr>
            <a:r>
              <a:rPr lang="en-US" b="1" dirty="0">
                <a:latin typeface="Times New Roman" panose="02020603050405020304" pitchFamily="18" charset="0"/>
                <a:cs typeface="Times New Roman" panose="02020603050405020304" pitchFamily="18" charset="0"/>
              </a:rPr>
              <a:t>Libraries:</a:t>
            </a:r>
          </a:p>
          <a:p>
            <a:pPr algn="l"/>
            <a:r>
              <a:rPr lang="en-US" b="1" dirty="0" err="1">
                <a:latin typeface="Times New Roman" panose="02020603050405020304" pitchFamily="18" charset="0"/>
                <a:cs typeface="Times New Roman" panose="02020603050405020304" pitchFamily="18" charset="0"/>
              </a:rPr>
              <a:t>Pygame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Use this library to create the game environment, handle graphics, and manage game interactions.</a:t>
            </a:r>
          </a:p>
          <a:p>
            <a:pPr algn="l"/>
            <a:r>
              <a:rPr lang="en-US" b="1" dirty="0" err="1">
                <a:latin typeface="Times New Roman" panose="02020603050405020304" pitchFamily="18" charset="0"/>
                <a:cs typeface="Times New Roman" panose="02020603050405020304" pitchFamily="18" charset="0"/>
              </a:rPr>
              <a:t>PyTorch</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Implement reinforcement learning algorithms using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to build and train the AI agent.</a:t>
            </a:r>
          </a:p>
          <a:p>
            <a:pPr algn="l"/>
            <a:r>
              <a:rPr lang="en-US" dirty="0">
                <a:latin typeface="Times New Roman" panose="02020603050405020304" pitchFamily="18" charset="0"/>
                <a:cs typeface="Times New Roman" panose="02020603050405020304" pitchFamily="18" charset="0"/>
              </a:rPr>
              <a:t>GitHub for version control and progress tracking.</a:t>
            </a:r>
          </a:p>
          <a:p>
            <a:pPr marL="0" indent="0" algn="l">
              <a:buNone/>
            </a:pPr>
            <a:r>
              <a:rPr lang="en-US" b="1" dirty="0">
                <a:latin typeface="Times New Roman" panose="02020603050405020304" pitchFamily="18" charset="0"/>
                <a:cs typeface="Times New Roman" panose="02020603050405020304" pitchFamily="18" charset="0"/>
              </a:rPr>
              <a:t>Techniques:</a:t>
            </a:r>
            <a:endParaRPr lang="en-US"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Reinforcement Learning Techniques</a:t>
            </a:r>
            <a:r>
              <a:rPr lang="en-US" dirty="0">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State Representation</a:t>
            </a:r>
            <a:r>
              <a:rPr lang="en-US" dirty="0">
                <a:latin typeface="Times New Roman" panose="02020603050405020304" pitchFamily="18" charset="0"/>
                <a:cs typeface="Times New Roman" panose="02020603050405020304" pitchFamily="18" charset="0"/>
              </a:rPr>
              <a:t>: Define the game state (snake position, direction, food location).</a:t>
            </a:r>
          </a:p>
          <a:p>
            <a:pPr marL="742950" lvl="1"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Action Space</a:t>
            </a:r>
            <a:r>
              <a:rPr lang="en-US" dirty="0">
                <a:latin typeface="Times New Roman" panose="02020603050405020304" pitchFamily="18" charset="0"/>
                <a:cs typeface="Times New Roman" panose="02020603050405020304" pitchFamily="18" charset="0"/>
              </a:rPr>
              <a:t>: Allow AI to move in four directions: up, down, left, and right.</a:t>
            </a:r>
          </a:p>
          <a:p>
            <a:pPr marL="742950" lvl="1"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Reward Structure</a:t>
            </a:r>
            <a:r>
              <a:rPr lang="en-US" dirty="0">
                <a:latin typeface="Times New Roman" panose="02020603050405020304" pitchFamily="18" charset="0"/>
                <a:cs typeface="Times New Roman" panose="02020603050405020304" pitchFamily="18" charset="0"/>
              </a:rPr>
              <a:t>: Create a reward system to encourage food collection and discourage collisions.</a:t>
            </a:r>
          </a:p>
          <a:p>
            <a:pPr marL="742950" lvl="1" indent="-285750" algn="l">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Learning Algorithm</a:t>
            </a:r>
            <a:r>
              <a:rPr lang="en-US" dirty="0">
                <a:latin typeface="Times New Roman" panose="02020603050405020304" pitchFamily="18" charset="0"/>
                <a:cs typeface="Times New Roman" panose="02020603050405020304" pitchFamily="18" charset="0"/>
              </a:rPr>
              <a:t>: Choose a suitable algorithm (e.g., Q-learning or Deep Q-Networks) for the training process.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69489C1E-72F3-D60F-2722-EE813BD84C73}"/>
              </a:ext>
            </a:extLst>
          </p:cNvPr>
          <p:cNvSpPr>
            <a:spLocks noGrp="1"/>
          </p:cNvSpPr>
          <p:nvPr>
            <p:ph type="body" sz="quarter" idx="3"/>
          </p:nvPr>
        </p:nvSpPr>
        <p:spPr/>
        <p:txBody>
          <a:bodyPr/>
          <a:lstStyle/>
          <a:p>
            <a:endParaRPr lang="en-US"/>
          </a:p>
        </p:txBody>
      </p:sp>
      <p:sp>
        <p:nvSpPr>
          <p:cNvPr id="11" name="Content Placeholder 10">
            <a:extLst>
              <a:ext uri="{FF2B5EF4-FFF2-40B4-BE49-F238E27FC236}">
                <a16:creationId xmlns:a16="http://schemas.microsoft.com/office/drawing/2014/main" id="{09389465-3160-A976-9D5D-749D21381F0E}"/>
              </a:ext>
            </a:extLst>
          </p:cNvPr>
          <p:cNvSpPr>
            <a:spLocks noGrp="1"/>
          </p:cNvSpPr>
          <p:nvPr>
            <p:ph sz="quarter" idx="4"/>
          </p:nvPr>
        </p:nvSpPr>
        <p:spPr/>
        <p:txBody>
          <a:bodyPr>
            <a:normAutofit fontScale="47500" lnSpcReduction="20000"/>
          </a:bodyPr>
          <a:lstStyle/>
          <a:p>
            <a:endParaRPr lang="en-US"/>
          </a:p>
        </p:txBody>
      </p:sp>
      <p:pic>
        <p:nvPicPr>
          <p:cNvPr id="5" name="Picture 4">
            <a:extLst>
              <a:ext uri="{FF2B5EF4-FFF2-40B4-BE49-F238E27FC236}">
                <a16:creationId xmlns:a16="http://schemas.microsoft.com/office/drawing/2014/main" id="{2B333112-0B5C-3124-BAF7-E653712A3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181" y="2019548"/>
            <a:ext cx="5137776" cy="3815655"/>
          </a:xfrm>
          <a:prstGeom prst="rect">
            <a:avLst/>
          </a:prstGeom>
        </p:spPr>
      </p:pic>
    </p:spTree>
    <p:extLst>
      <p:ext uri="{BB962C8B-B14F-4D97-AF65-F5344CB8AC3E}">
        <p14:creationId xmlns:p14="http://schemas.microsoft.com/office/powerpoint/2010/main" val="70102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9DA79F-1DE1-E93A-09FE-9EC25CC26688}"/>
              </a:ext>
            </a:extLst>
          </p:cNvPr>
          <p:cNvSpPr txBox="1"/>
          <p:nvPr/>
        </p:nvSpPr>
        <p:spPr>
          <a:xfrm>
            <a:off x="439420" y="319544"/>
            <a:ext cx="11610340" cy="5355312"/>
          </a:xfrm>
          <a:prstGeom prst="rect">
            <a:avLst/>
          </a:prstGeom>
          <a:noFill/>
        </p:spPr>
        <p:txBody>
          <a:bodyPr wrap="square">
            <a:spAutoFit/>
          </a:bodyPr>
          <a:lstStyle/>
          <a:p>
            <a:pPr algn="l"/>
            <a:r>
              <a:rPr lang="en-US" b="0" i="0" u="sng" dirty="0">
                <a:effectLst/>
                <a:latin typeface="__fkGroteskNeue_598ab8"/>
              </a:rPr>
              <a:t>State Representation:</a:t>
            </a:r>
          </a:p>
          <a:p>
            <a:pPr algn="l"/>
            <a:endParaRPr lang="en-US" b="0" i="0" dirty="0">
              <a:effectLst/>
              <a:latin typeface="__fkGroteskNeue_598ab8"/>
            </a:endParaRPr>
          </a:p>
          <a:p>
            <a:pPr algn="l"/>
            <a:r>
              <a:rPr lang="en-US" b="0" i="0" dirty="0">
                <a:effectLst/>
                <a:latin typeface="__fkGroteskNeue_598ab8"/>
              </a:rPr>
              <a:t>The state of the snake is typically represented using 11 </a:t>
            </a:r>
            <a:r>
              <a:rPr lang="en-US" b="0" i="0" dirty="0" err="1">
                <a:effectLst/>
                <a:latin typeface="__fkGroteskNeue_598ab8"/>
              </a:rPr>
              <a:t>boolean</a:t>
            </a:r>
            <a:r>
              <a:rPr lang="en-US" b="0" i="0" dirty="0">
                <a:effectLst/>
                <a:latin typeface="__fkGroteskNeue_598ab8"/>
              </a:rPr>
              <a:t> values because this compact representation provides sufficient information for the AI to make informed decisions while keeping the input size manageable. Here's why these 11 values are used</a:t>
            </a:r>
            <a:r>
              <a:rPr lang="en-US" dirty="0">
                <a:latin typeface="__fkGroteskNeue_598ab8"/>
              </a:rPr>
              <a:t>:</a:t>
            </a:r>
            <a:endParaRPr lang="en-US" b="1" dirty="0">
              <a:latin typeface="__fkGroteskNeue_598ab8"/>
            </a:endParaRPr>
          </a:p>
          <a:p>
            <a:pPr algn="l"/>
            <a:r>
              <a:rPr lang="en-US" b="1" i="0" dirty="0">
                <a:effectLst/>
                <a:latin typeface="__fkGroteskNeue_598ab8"/>
              </a:rPr>
              <a:t>Danger detection (3 values):</a:t>
            </a:r>
          </a:p>
          <a:p>
            <a:pPr algn="l">
              <a:buFont typeface="+mj-lt"/>
              <a:buAutoNum type="arabicPeriod"/>
            </a:pPr>
            <a:r>
              <a:rPr lang="en-US" b="0" i="0" dirty="0">
                <a:effectLst/>
                <a:latin typeface="__fkGroteskNeue_598ab8"/>
              </a:rPr>
              <a:t>Immediate danger to the left</a:t>
            </a:r>
          </a:p>
          <a:p>
            <a:pPr algn="l"/>
            <a:r>
              <a:rPr lang="en-US" b="0" i="0" dirty="0">
                <a:effectLst/>
                <a:latin typeface="__fkGroteskNeue_598ab8"/>
              </a:rPr>
              <a:t>2.Immediate danger to the right</a:t>
            </a:r>
          </a:p>
          <a:p>
            <a:pPr algn="l"/>
            <a:r>
              <a:rPr lang="en-US" b="0" i="0" dirty="0">
                <a:effectLst/>
                <a:latin typeface="__fkGroteskNeue_598ab8"/>
              </a:rPr>
              <a:t>3.Immediate danger to the left</a:t>
            </a:r>
          </a:p>
          <a:p>
            <a:pPr algn="l"/>
            <a:r>
              <a:rPr lang="en-US" b="1" i="0" dirty="0">
                <a:effectLst/>
                <a:latin typeface="__fkGroteskNeue_598ab8"/>
              </a:rPr>
              <a:t>Current movement direction (4 values):</a:t>
            </a:r>
          </a:p>
          <a:p>
            <a:pPr algn="l">
              <a:buFont typeface="+mj-lt"/>
              <a:buAutoNum type="arabicPeriod"/>
            </a:pPr>
            <a:r>
              <a:rPr lang="en-US" b="0" i="0" dirty="0">
                <a:effectLst/>
                <a:latin typeface="__fkGroteskNeue_598ab8"/>
              </a:rPr>
              <a:t>Moving left</a:t>
            </a:r>
          </a:p>
          <a:p>
            <a:pPr algn="l">
              <a:buFont typeface="+mj-lt"/>
              <a:buAutoNum type="arabicPeriod"/>
            </a:pPr>
            <a:r>
              <a:rPr lang="en-US" b="0" i="0" dirty="0">
                <a:effectLst/>
                <a:latin typeface="__fkGroteskNeue_598ab8"/>
              </a:rPr>
              <a:t>Moving right</a:t>
            </a:r>
          </a:p>
          <a:p>
            <a:pPr algn="l">
              <a:buFont typeface="+mj-lt"/>
              <a:buAutoNum type="arabicPeriod"/>
            </a:pPr>
            <a:r>
              <a:rPr lang="en-US" b="0" i="0" dirty="0">
                <a:effectLst/>
                <a:latin typeface="__fkGroteskNeue_598ab8"/>
              </a:rPr>
              <a:t>Moving up</a:t>
            </a:r>
          </a:p>
          <a:p>
            <a:pPr algn="l">
              <a:buFont typeface="+mj-lt"/>
              <a:buAutoNum type="arabicPeriod"/>
            </a:pPr>
            <a:r>
              <a:rPr lang="en-US" b="0" i="0" dirty="0">
                <a:effectLst/>
                <a:latin typeface="__fkGroteskNeue_598ab8"/>
              </a:rPr>
              <a:t>Moving down</a:t>
            </a:r>
          </a:p>
          <a:p>
            <a:pPr algn="l"/>
            <a:r>
              <a:rPr lang="en-US" b="1" i="0" dirty="0">
                <a:effectLst/>
                <a:latin typeface="__fkGroteskNeue_598ab8"/>
              </a:rPr>
              <a:t>Food location relative to the snake's head (4 values):</a:t>
            </a:r>
          </a:p>
          <a:p>
            <a:pPr algn="l">
              <a:buFont typeface="+mj-lt"/>
              <a:buAutoNum type="arabicPeriod"/>
            </a:pPr>
            <a:r>
              <a:rPr lang="en-US" b="0" i="0" dirty="0">
                <a:effectLst/>
                <a:latin typeface="__fkGroteskNeue_598ab8"/>
              </a:rPr>
              <a:t>Food is to the left</a:t>
            </a:r>
          </a:p>
          <a:p>
            <a:pPr algn="l">
              <a:buFont typeface="+mj-lt"/>
              <a:buAutoNum type="arabicPeriod"/>
            </a:pPr>
            <a:r>
              <a:rPr lang="en-US" b="0" i="0" dirty="0">
                <a:effectLst/>
                <a:latin typeface="__fkGroteskNeue_598ab8"/>
              </a:rPr>
              <a:t>Food is to the right</a:t>
            </a:r>
          </a:p>
          <a:p>
            <a:pPr algn="l">
              <a:buFont typeface="+mj-lt"/>
              <a:buAutoNum type="arabicPeriod"/>
            </a:pPr>
            <a:r>
              <a:rPr lang="en-US" b="0" i="0" dirty="0">
                <a:effectLst/>
                <a:latin typeface="__fkGroteskNeue_598ab8"/>
              </a:rPr>
              <a:t>Food is above</a:t>
            </a:r>
          </a:p>
          <a:p>
            <a:pPr algn="l">
              <a:buFont typeface="+mj-lt"/>
              <a:buAutoNum type="arabicPeriod"/>
            </a:pPr>
            <a:r>
              <a:rPr lang="en-US" b="0" i="0" dirty="0">
                <a:effectLst/>
                <a:latin typeface="__fkGroteskNeue_598ab8"/>
              </a:rPr>
              <a:t>Food is below</a:t>
            </a:r>
          </a:p>
        </p:txBody>
      </p:sp>
      <p:sp>
        <p:nvSpPr>
          <p:cNvPr id="15" name="AutoShape 2" descr="A conceptual diagram illustrating the 11-value state representation for a Snake game AI. The diagram is grid-based, showing a snake in a rectangular grid with its head highlighted. The danger zones (straight, left, and right of the head) are marked in red. Arrows indicate the snake's current movement direction (up, down, left, right). A piece of food is located on the grid, and directional arrows point from the snake’s head toward the food to represent relative food direction. The design is clean, simple, and educational, suitable for presentation purposes.">
            <a:extLst>
              <a:ext uri="{FF2B5EF4-FFF2-40B4-BE49-F238E27FC236}">
                <a16:creationId xmlns:a16="http://schemas.microsoft.com/office/drawing/2014/main" id="{CFA8C969-3EB8-4388-C317-30754DE8A4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35B4E7D2-4C99-2C99-3184-15E0A6F5E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640" y="1676400"/>
            <a:ext cx="6123940" cy="3850640"/>
          </a:xfrm>
          <a:prstGeom prst="rect">
            <a:avLst/>
          </a:prstGeom>
        </p:spPr>
      </p:pic>
    </p:spTree>
    <p:extLst>
      <p:ext uri="{BB962C8B-B14F-4D97-AF65-F5344CB8AC3E}">
        <p14:creationId xmlns:p14="http://schemas.microsoft.com/office/powerpoint/2010/main" val="305402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C658A-7992-BDDE-0CF8-C9ABF4988593}"/>
              </a:ext>
            </a:extLst>
          </p:cNvPr>
          <p:cNvSpPr>
            <a:spLocks noGrp="1"/>
          </p:cNvSpPr>
          <p:nvPr>
            <p:ph type="title"/>
          </p:nvPr>
        </p:nvSpPr>
        <p:spPr>
          <a:xfrm>
            <a:off x="1451579" y="804519"/>
            <a:ext cx="9603275" cy="719481"/>
          </a:xfrm>
        </p:spPr>
        <p:txBody>
          <a:bodyPr/>
          <a:lstStyle/>
          <a:p>
            <a:r>
              <a:rPr lang="en-US" dirty="0"/>
              <a:t>Deep Q-Learning</a:t>
            </a:r>
          </a:p>
        </p:txBody>
      </p:sp>
      <p:sp>
        <p:nvSpPr>
          <p:cNvPr id="5" name="Rectangle 2">
            <a:extLst>
              <a:ext uri="{FF2B5EF4-FFF2-40B4-BE49-F238E27FC236}">
                <a16:creationId xmlns:a16="http://schemas.microsoft.com/office/drawing/2014/main" id="{B34B9535-058C-79EC-C3CF-00016F6E7833}"/>
              </a:ext>
            </a:extLst>
          </p:cNvPr>
          <p:cNvSpPr>
            <a:spLocks noGrp="1" noChangeArrowheads="1"/>
          </p:cNvSpPr>
          <p:nvPr>
            <p:ph idx="1"/>
          </p:nvPr>
        </p:nvSpPr>
        <p:spPr bwMode="auto">
          <a:xfrm>
            <a:off x="645160" y="1870810"/>
            <a:ext cx="10901680" cy="609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Combines </a:t>
            </a:r>
            <a:r>
              <a:rPr kumimoji="0" lang="en-US" altLang="en-US" sz="1800" b="1" i="0" u="none" strike="noStrike" cap="none" normalizeH="0" baseline="0" dirty="0">
                <a:ln>
                  <a:noFill/>
                </a:ln>
                <a:solidFill>
                  <a:schemeClr val="tx1"/>
                </a:solidFill>
                <a:effectLst/>
                <a:latin typeface="Arial" panose="020B0604020202020204" pitchFamily="34" charset="0"/>
              </a:rPr>
              <a:t>Q-Learning</a:t>
            </a:r>
            <a:r>
              <a:rPr kumimoji="0" lang="en-US" altLang="en-US" sz="1800" b="0" i="0" u="none" strike="noStrike" cap="none" normalizeH="0" baseline="0" dirty="0">
                <a:ln>
                  <a:noFill/>
                </a:ln>
                <a:solidFill>
                  <a:schemeClr val="tx1"/>
                </a:solidFill>
                <a:effectLst/>
                <a:latin typeface="Arial" panose="020B0604020202020204" pitchFamily="34" charset="0"/>
              </a:rPr>
              <a:t>, a model-free reinforcement learning algorithm, with </a:t>
            </a:r>
            <a:r>
              <a:rPr kumimoji="0" lang="en-US" altLang="en-US" sz="1800" b="1" i="0" u="none" strike="noStrike" cap="none" normalizeH="0" baseline="0" dirty="0">
                <a:ln>
                  <a:noFill/>
                </a:ln>
                <a:solidFill>
                  <a:schemeClr val="tx1"/>
                </a:solidFill>
                <a:effectLst/>
                <a:latin typeface="Arial" panose="020B0604020202020204" pitchFamily="34" charset="0"/>
              </a:rPr>
              <a:t>Deep Neural Networks (DNNs)</a:t>
            </a:r>
            <a:r>
              <a:rPr kumimoji="0" lang="en-US" altLang="en-US" sz="1800" b="0" i="0" u="none" strike="noStrike" cap="none" normalizeH="0" baseline="0" dirty="0">
                <a:ln>
                  <a:noFill/>
                </a:ln>
                <a:solidFill>
                  <a:schemeClr val="tx1"/>
                </a:solidFill>
                <a:effectLst/>
                <a:latin typeface="Arial" panose="020B0604020202020204" pitchFamily="34" charset="0"/>
              </a:rPr>
              <a:t> to handle complex state spaces.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Approximates Q-values for state-action pairs using a neural network. </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b="1" dirty="0"/>
              <a:t>Q-Learning Update</a:t>
            </a:r>
            <a:r>
              <a:rPr lang="en-US" sz="1600" dirty="0"/>
              <a:t>:</a:t>
            </a:r>
          </a:p>
          <a:p>
            <a:pPr marL="0" marR="0" lvl="0" indent="0" algn="l" defTabSz="914400" rtl="0" eaLnBrk="0" fontAlgn="base" latinLnBrk="0" hangingPunct="0">
              <a:lnSpc>
                <a:spcPct val="100000"/>
              </a:lnSpc>
              <a:spcBef>
                <a:spcPct val="0"/>
              </a:spcBef>
              <a:spcAft>
                <a:spcPct val="0"/>
              </a:spcAft>
              <a:buClrTx/>
              <a:buSzTx/>
              <a:buNone/>
              <a:tabLst/>
            </a:pPr>
            <a:r>
              <a:rPr lang="en-US" sz="1600" dirty="0"/>
              <a:t>                   Q(</a:t>
            </a:r>
            <a:r>
              <a:rPr lang="en-US" sz="1600" dirty="0" err="1"/>
              <a:t>s,a</a:t>
            </a:r>
            <a:r>
              <a:rPr lang="en-US" sz="1600" dirty="0"/>
              <a:t>) ←Q(</a:t>
            </a:r>
            <a:r>
              <a:rPr lang="en-US" sz="1600" dirty="0" err="1"/>
              <a:t>s,a</a:t>
            </a:r>
            <a:r>
              <a:rPr lang="en-US" sz="1600" dirty="0"/>
              <a:t>)</a:t>
            </a:r>
            <a:r>
              <a:rPr lang="el-GR" sz="1600" dirty="0"/>
              <a:t> +α(</a:t>
            </a:r>
            <a:r>
              <a:rPr lang="en-US" sz="1600" dirty="0"/>
              <a:t>r</a:t>
            </a:r>
            <a:r>
              <a:rPr lang="el-GR" sz="1600" dirty="0"/>
              <a:t>+γ</a:t>
            </a:r>
            <a:r>
              <a:rPr lang="en-US" sz="1600" dirty="0"/>
              <a:t> max​Q(</a:t>
            </a:r>
            <a:r>
              <a:rPr lang="en-US" sz="1600" dirty="0" err="1"/>
              <a:t>s′,a</a:t>
            </a:r>
            <a:r>
              <a:rPr lang="en-US" sz="1600" dirty="0"/>
              <a:t>′)−Q(</a:t>
            </a:r>
            <a:r>
              <a:rPr lang="en-US" sz="1600" dirty="0" err="1"/>
              <a:t>s,a</a:t>
            </a:r>
            <a:r>
              <a:rPr lang="en-US" sz="1600" dirty="0"/>
              <a:t>))</a:t>
            </a:r>
          </a:p>
          <a:p>
            <a:pPr marL="0" marR="0" lvl="0" indent="0" algn="l" defTabSz="914400" rtl="0" eaLnBrk="0" fontAlgn="base" latinLnBrk="0" hangingPunct="0">
              <a:lnSpc>
                <a:spcPct val="100000"/>
              </a:lnSpc>
              <a:spcBef>
                <a:spcPct val="0"/>
              </a:spcBef>
              <a:spcAft>
                <a:spcPct val="0"/>
              </a:spcAft>
              <a:buClrTx/>
              <a:buSzTx/>
              <a:buNone/>
              <a:tabLst/>
            </a:pPr>
            <a:r>
              <a:rPr lang="en-US" sz="1600" dirty="0"/>
              <a:t>Where   s: Current state, a: Action, r: Reward, s′: Next state</a:t>
            </a:r>
          </a:p>
          <a:p>
            <a:pPr marL="0" marR="0" lvl="0" indent="0" algn="l" defTabSz="914400" rtl="0" eaLnBrk="0" fontAlgn="base" latinLnBrk="0" hangingPunct="0">
              <a:lnSpc>
                <a:spcPct val="100000"/>
              </a:lnSpc>
              <a:spcBef>
                <a:spcPct val="0"/>
              </a:spcBef>
              <a:spcAft>
                <a:spcPct val="0"/>
              </a:spcAft>
              <a:buClrTx/>
              <a:buSzTx/>
              <a:buNone/>
              <a:tabLst/>
            </a:pPr>
            <a:r>
              <a:rPr lang="en-US" sz="1600" dirty="0"/>
              <a:t>             α: Learning rate, gamma(γ): Discount factor</a:t>
            </a:r>
          </a:p>
          <a:p>
            <a:pPr marL="0" indent="0">
              <a:buNone/>
            </a:pPr>
            <a:r>
              <a:rPr lang="en-US" sz="1600" b="1" dirty="0"/>
              <a:t>Deep Neural Network (DNN)</a:t>
            </a:r>
            <a:r>
              <a:rPr lang="en-US" sz="1600" dirty="0"/>
              <a:t>:</a:t>
            </a:r>
          </a:p>
          <a:p>
            <a:pPr>
              <a:buFont typeface="Arial" panose="020B0604020202020204" pitchFamily="34" charset="0"/>
              <a:buChar char="•"/>
            </a:pPr>
            <a:r>
              <a:rPr lang="en-US" sz="1600" dirty="0"/>
              <a:t>Predicts Q-values for each action given a state.</a:t>
            </a:r>
          </a:p>
          <a:p>
            <a:pPr>
              <a:buFont typeface="Arial" panose="020B0604020202020204" pitchFamily="34" charset="0"/>
              <a:buChar char="•"/>
            </a:pPr>
            <a:r>
              <a:rPr lang="en-US" sz="1600" dirty="0"/>
              <a:t>Input: State representation (e.g., snake position, food, danger zones).</a:t>
            </a:r>
          </a:p>
          <a:p>
            <a:pPr>
              <a:buFont typeface="Arial" panose="020B0604020202020204" pitchFamily="34" charset="0"/>
              <a:buChar char="•"/>
            </a:pPr>
            <a:r>
              <a:rPr lang="en-US" sz="1600" dirty="0"/>
              <a:t>Output: Q-values for all possible actions.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A0BEC487-EDA5-085C-6196-6150D05FF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016" y="2783840"/>
            <a:ext cx="5633984" cy="3269641"/>
          </a:xfrm>
          <a:prstGeom prst="rect">
            <a:avLst/>
          </a:prstGeom>
        </p:spPr>
      </p:pic>
    </p:spTree>
    <p:extLst>
      <p:ext uri="{BB962C8B-B14F-4D97-AF65-F5344CB8AC3E}">
        <p14:creationId xmlns:p14="http://schemas.microsoft.com/office/powerpoint/2010/main" val="314546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D2B3-E4AA-BE76-B988-EF8201F2C61B}"/>
              </a:ext>
            </a:extLst>
          </p:cNvPr>
          <p:cNvSpPr>
            <a:spLocks noGrp="1"/>
          </p:cNvSpPr>
          <p:nvPr>
            <p:ph type="title"/>
          </p:nvPr>
        </p:nvSpPr>
        <p:spPr>
          <a:xfrm>
            <a:off x="1243584" y="1206374"/>
            <a:ext cx="11116056" cy="681386"/>
          </a:xfrm>
        </p:spPr>
        <p:txBody>
          <a:bodyPr/>
          <a:lstStyle/>
          <a:p>
            <a:r>
              <a:rPr lang="en-US" b="1" dirty="0">
                <a:latin typeface="Times New Roman" panose="02020603050405020304" pitchFamily="18" charset="0"/>
                <a:cs typeface="Times New Roman" panose="02020603050405020304" pitchFamily="18" charset="0"/>
              </a:rPr>
              <a:t>                          Deliverables</a:t>
            </a:r>
          </a:p>
        </p:txBody>
      </p:sp>
      <p:sp>
        <p:nvSpPr>
          <p:cNvPr id="4" name="Rectangle 1">
            <a:extLst>
              <a:ext uri="{FF2B5EF4-FFF2-40B4-BE49-F238E27FC236}">
                <a16:creationId xmlns:a16="http://schemas.microsoft.com/office/drawing/2014/main" id="{24C8EE9D-D41C-0650-CD5B-632DE737A0CD}"/>
              </a:ext>
            </a:extLst>
          </p:cNvPr>
          <p:cNvSpPr>
            <a:spLocks noGrp="1" noChangeArrowheads="1"/>
          </p:cNvSpPr>
          <p:nvPr>
            <p:ph idx="1"/>
          </p:nvPr>
        </p:nvSpPr>
        <p:spPr bwMode="auto">
          <a:xfrm>
            <a:off x="237744" y="1025892"/>
            <a:ext cx="12395352" cy="4191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Tx/>
              <a:buSzTx/>
              <a:buFont typeface="Wingdings" panose="05000000000000000000" pitchFamily="2" charset="2"/>
              <a:buChar char="Ø"/>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buFont typeface="Wingdings" panose="05000000000000000000" pitchFamily="2" charset="2"/>
              <a:buChar char="Ø"/>
            </a:pPr>
            <a:endParaRPr lang="en-US" altLang="en-US" sz="1800" b="1"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buFont typeface="Wingdings" panose="05000000000000000000" pitchFamily="2" charset="2"/>
              <a:buChar char="Ø"/>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buFont typeface="Wingdings" panose="05000000000000000000" pitchFamily="2" charset="2"/>
              <a:buChar char="Ø"/>
            </a:pPr>
            <a:endParaRPr lang="en-US" altLang="en-US" sz="1800" b="1" dirty="0">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Agent Model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fully trained reinforcement learning agent capable of playing Snake.</a:t>
            </a:r>
          </a:p>
          <a:p>
            <a:pPr defTabSz="914400" eaLnBrk="0" fontAlgn="base" hangingPunct="0">
              <a:spcBef>
                <a:spcPct val="0"/>
              </a:spcBef>
              <a:spcAft>
                <a:spcPct val="0"/>
              </a:spcAft>
              <a:buClrTx/>
              <a:buSzTx/>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Game Implementation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functioning Snake game developed in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Pygame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that showcases the AI's gameplay.</a:t>
            </a:r>
          </a:p>
          <a:p>
            <a:pPr marL="0" indent="0" defTabSz="914400" eaLnBrk="0" fontAlgn="base" hangingPunct="0">
              <a:spcBef>
                <a:spcPct val="0"/>
              </a:spcBef>
              <a:spcAft>
                <a:spcPct val="0"/>
              </a:spcAft>
              <a:buClrTx/>
              <a:buSzTx/>
              <a:buNone/>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defTabSz="914400" eaLnBrk="0" fontAlgn="base" hangingPunct="0">
              <a:spcBef>
                <a:spcPct val="0"/>
              </a:spcBef>
              <a:spcAft>
                <a:spcPct val="0"/>
              </a:spcAft>
              <a:buClrTx/>
              <a:buSz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Documentation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Technical setup guide for running the game and AI model.</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 of the learning algorithms used and their implementation details.</a:t>
            </a:r>
          </a:p>
          <a:p>
            <a:pPr defTabSz="914400" eaLnBrk="0" fontAlgn="base" hangingPunct="0">
              <a:spcBef>
                <a:spcPct val="0"/>
              </a:spcBef>
              <a:spcAft>
                <a:spcPct val="0"/>
              </a:spcAft>
              <a:buClrTx/>
              <a:buSzTx/>
              <a:buFont typeface="Wingdings" panose="05000000000000000000" pitchFamily="2" charset="2"/>
              <a:buChar char="Ø"/>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Demo Presentation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demonstration of the AI agent playing Snake, highlighting its learning progress and strategies.</a:t>
            </a:r>
          </a:p>
          <a:p>
            <a:pPr marR="0" lvl="0"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Report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analysis of the AI's performance, including metrics on score, survival time, and learning efficiency. </a:t>
            </a:r>
          </a:p>
        </p:txBody>
      </p:sp>
      <p:pic>
        <p:nvPicPr>
          <p:cNvPr id="5" name="Picture 2" descr="University of New Haven • Welcome to College">
            <a:extLst>
              <a:ext uri="{FF2B5EF4-FFF2-40B4-BE49-F238E27FC236}">
                <a16:creationId xmlns:a16="http://schemas.microsoft.com/office/drawing/2014/main" id="{1C6E9DC8-92EB-D8B3-BD0B-0CF368893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8960" y="50768"/>
            <a:ext cx="1463040" cy="99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C28C-0A06-7C98-6B3A-6B071E022518}"/>
              </a:ext>
            </a:extLst>
          </p:cNvPr>
          <p:cNvSpPr>
            <a:spLocks noGrp="1"/>
          </p:cNvSpPr>
          <p:nvPr>
            <p:ph type="title"/>
          </p:nvPr>
        </p:nvSpPr>
        <p:spPr>
          <a:xfrm>
            <a:off x="1139952" y="1046511"/>
            <a:ext cx="10515600" cy="951611"/>
          </a:xfrm>
        </p:spPr>
        <p:txBody>
          <a:bodyPr>
            <a:normAutofit fontScale="90000"/>
          </a:bodyPr>
          <a:lstStyle/>
          <a:p>
            <a:r>
              <a:rPr lang="en-US" b="1" dirty="0">
                <a:latin typeface="Times New Roman" panose="02020603050405020304" pitchFamily="18" charset="0"/>
                <a:cs typeface="Times New Roman" panose="02020603050405020304" pitchFamily="18" charset="0"/>
              </a:rPr>
              <a:t>               Evaluation Methodology</a:t>
            </a:r>
            <a:br>
              <a:rPr lang="en-US" b="1" dirty="0"/>
            </a:br>
            <a:endParaRPr lang="en-US" dirty="0"/>
          </a:p>
        </p:txBody>
      </p:sp>
      <p:sp>
        <p:nvSpPr>
          <p:cNvPr id="4" name="Rectangle 1">
            <a:extLst>
              <a:ext uri="{FF2B5EF4-FFF2-40B4-BE49-F238E27FC236}">
                <a16:creationId xmlns:a16="http://schemas.microsoft.com/office/drawing/2014/main" id="{62CD7149-EF65-9513-3E2F-66DC082FA8A6}"/>
              </a:ext>
            </a:extLst>
          </p:cNvPr>
          <p:cNvSpPr>
            <a:spLocks noGrp="1" noChangeArrowheads="1"/>
          </p:cNvSpPr>
          <p:nvPr>
            <p:ph idx="1"/>
          </p:nvPr>
        </p:nvSpPr>
        <p:spPr bwMode="auto">
          <a:xfrm>
            <a:off x="600456" y="2136339"/>
            <a:ext cx="902041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Score Tracking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Monitor the AI's score to evaluate its ability to collect food and grow.</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Survival Duration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 how long the AI can avoid collisions and survive in the game.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Learning Curve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Analyze the AI’s improvement over time, assessing the effectiveness of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reinforcement learning algorithm</a:t>
            </a:r>
            <a:r>
              <a:rPr lang="en-US" altLang="en-US" sz="1800" dirty="0">
                <a:latin typeface="Times New Roman" panose="02020603050405020304" pitchFamily="18" charset="0"/>
                <a:cs typeface="Times New Roman" panose="02020603050405020304" pitchFamily="18" charset="0"/>
              </a:rPr>
              <a:t> such that </a:t>
            </a:r>
            <a:r>
              <a:rPr lang="en-US" sz="1800" dirty="0">
                <a:latin typeface="Times New Roman" panose="02020603050405020304" pitchFamily="18" charset="0"/>
                <a:cs typeface="Times New Roman" panose="02020603050405020304" pitchFamily="18" charset="0"/>
              </a:rPr>
              <a:t>Improvement in performance over episodes, </a:t>
            </a:r>
          </a:p>
          <a:p>
            <a:pPr marL="0" marR="0" lvl="0" indent="0" algn="l" defTabSz="914400" rtl="0" eaLnBrk="0" fontAlgn="base" latinLnBrk="0" hangingPunct="0">
              <a:lnSpc>
                <a:spcPct val="100000"/>
              </a:lnSpc>
              <a:spcBef>
                <a:spcPct val="0"/>
              </a:spcBef>
              <a:spcAft>
                <a:spcPct val="0"/>
              </a:spcAft>
              <a:buClrTx/>
              <a:buSzTx/>
              <a:buNone/>
              <a:tabLst/>
            </a:pPr>
            <a:r>
              <a:rPr lang="en-US" sz="1800" dirty="0">
                <a:latin typeface="Times New Roman" panose="02020603050405020304" pitchFamily="18" charset="0"/>
                <a:cs typeface="Times New Roman" panose="02020603050405020304" pitchFamily="18" charset="0"/>
              </a:rPr>
              <a:t>      tracking metrics like cumulative reward and average survival time.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2" descr="University of New Haven • Welcome to College">
            <a:extLst>
              <a:ext uri="{FF2B5EF4-FFF2-40B4-BE49-F238E27FC236}">
                <a16:creationId xmlns:a16="http://schemas.microsoft.com/office/drawing/2014/main" id="{FA3AB9B2-FFB1-AAA2-FFFD-38AE7D669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8960" y="50768"/>
            <a:ext cx="1463040" cy="99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96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A3E9-2AC3-2F9A-F2EC-3FF550EDFBC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4DFC1AA-45EB-E679-9A01-6615CBF61990}"/>
              </a:ext>
            </a:extLst>
          </p:cNvPr>
          <p:cNvSpPr>
            <a:spLocks noGrp="1"/>
          </p:cNvSpPr>
          <p:nvPr>
            <p:ph idx="1"/>
          </p:nvPr>
        </p:nvSpPr>
        <p:spPr/>
        <p:txBody>
          <a:bodyPr>
            <a:normAutofit fontScale="92500" lnSpcReduction="20000"/>
          </a:bodyPr>
          <a:lstStyle/>
          <a:p>
            <a:pPr algn="l">
              <a:buFont typeface="Wingdings" panose="05000000000000000000" pitchFamily="2" charset="2"/>
              <a:buChar char="§"/>
            </a:pPr>
            <a:r>
              <a:rPr lang="en-US" b="0" i="0" dirty="0">
                <a:effectLst/>
                <a:latin typeface="__fkGroteskNeue_598ab8"/>
              </a:rPr>
              <a:t>The Snake Game AI project successfully demonstrates the power of Reinforcement Learning in game environments. By implementing Deep Q-Learning, we created an AI agent that learns to play Snake effectively without explicit programming of game strategies. Key achievements include: Efficient state representation using 11 values</a:t>
            </a:r>
          </a:p>
          <a:p>
            <a:pPr algn="l">
              <a:buFont typeface="Wingdings" panose="05000000000000000000" pitchFamily="2" charset="2"/>
              <a:buChar char="§"/>
            </a:pPr>
            <a:r>
              <a:rPr lang="en-US" b="0" i="0" dirty="0">
                <a:effectLst/>
                <a:latin typeface="__fkGroteskNeue_598ab8"/>
              </a:rPr>
              <a:t>Successful implementation of a Deep Q-Network</a:t>
            </a:r>
          </a:p>
          <a:p>
            <a:pPr algn="l">
              <a:buFont typeface="Wingdings" panose="05000000000000000000" pitchFamily="2" charset="2"/>
              <a:buChar char="§"/>
            </a:pPr>
            <a:r>
              <a:rPr lang="en-US" b="0" i="0" dirty="0">
                <a:effectLst/>
                <a:latin typeface="__fkGroteskNeue_598ab8"/>
              </a:rPr>
              <a:t>Significant performance improvement through iterative learning</a:t>
            </a:r>
          </a:p>
          <a:p>
            <a:pPr>
              <a:buFont typeface="Wingdings" panose="05000000000000000000" pitchFamily="2" charset="2"/>
              <a:buChar char="§"/>
            </a:pPr>
            <a:r>
              <a:rPr lang="en-US" b="0" i="0" dirty="0">
                <a:effectLst/>
                <a:latin typeface="__fkGroteskNeue_598ab8"/>
              </a:rPr>
              <a:t>This project not only showcases AI mastery of a classic game but also highlights the potential of Reinforcement Learning in broader applications. It provides a foundation for future exploration in more complex game environments and real-world decision-making scenarios, underscoring the versatility and power of machine learning in solving adaptive challenges.</a:t>
            </a:r>
            <a:endParaRPr lang="en-US" dirty="0"/>
          </a:p>
        </p:txBody>
      </p:sp>
    </p:spTree>
    <p:extLst>
      <p:ext uri="{BB962C8B-B14F-4D97-AF65-F5344CB8AC3E}">
        <p14:creationId xmlns:p14="http://schemas.microsoft.com/office/powerpoint/2010/main" val="82259589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111</TotalTime>
  <Words>827</Words>
  <Application>Microsoft Office PowerPoint</Application>
  <PresentationFormat>Widescreen</PresentationFormat>
  <Paragraphs>100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__fkGroteskNeue_598ab8</vt:lpstr>
      <vt:lpstr>Arial</vt:lpstr>
      <vt:lpstr>Gill Sans MT</vt:lpstr>
      <vt:lpstr>Times New Roman</vt:lpstr>
      <vt:lpstr>Wingdings</vt:lpstr>
      <vt:lpstr>Gallery</vt:lpstr>
      <vt:lpstr> </vt:lpstr>
      <vt:lpstr>Project Topic</vt:lpstr>
      <vt:lpstr>Project Objectives</vt:lpstr>
      <vt:lpstr>Approach </vt:lpstr>
      <vt:lpstr>PowerPoint Presentation</vt:lpstr>
      <vt:lpstr>Deep Q-Learning</vt:lpstr>
      <vt:lpstr>                          Deliverables</vt:lpstr>
      <vt:lpstr>               Evaluation Methodology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HARINATH TALLURI</dc:creator>
  <cp:lastModifiedBy>HARINATH TALLURI</cp:lastModifiedBy>
  <cp:revision>8</cp:revision>
  <dcterms:created xsi:type="dcterms:W3CDTF">2024-11-05T03:15:33Z</dcterms:created>
  <dcterms:modified xsi:type="dcterms:W3CDTF">2024-12-08T03:42:19Z</dcterms:modified>
</cp:coreProperties>
</file>